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8A50-B4C0-481B-811C-C3762EBCCA61}" type="datetimeFigureOut">
              <a:rPr lang="pl-PL" smtClean="0"/>
              <a:pPr/>
              <a:t>19.03.2021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E3AC-0677-4BC5-A4C4-2586F9E05FD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8A50-B4C0-481B-811C-C3762EBCCA61}" type="datetimeFigureOut">
              <a:rPr lang="pl-PL" smtClean="0"/>
              <a:pPr/>
              <a:t>19.03.2021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E3AC-0677-4BC5-A4C4-2586F9E05F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8A50-B4C0-481B-811C-C3762EBCCA61}" type="datetimeFigureOut">
              <a:rPr lang="pl-PL" smtClean="0"/>
              <a:pPr/>
              <a:t>19.03.2021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E3AC-0677-4BC5-A4C4-2586F9E05F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8A50-B4C0-481B-811C-C3762EBCCA61}" type="datetimeFigureOut">
              <a:rPr lang="pl-PL" smtClean="0"/>
              <a:pPr/>
              <a:t>19.03.2021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E3AC-0677-4BC5-A4C4-2586F9E05F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8A50-B4C0-481B-811C-C3762EBCCA61}" type="datetimeFigureOut">
              <a:rPr lang="pl-PL" smtClean="0"/>
              <a:pPr/>
              <a:t>19.03.2021</a:t>
            </a:fld>
            <a:endParaRPr lang="pl-PL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E3AC-0677-4BC5-A4C4-2586F9E05F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8A50-B4C0-481B-811C-C3762EBCCA61}" type="datetimeFigureOut">
              <a:rPr lang="pl-PL" smtClean="0"/>
              <a:pPr/>
              <a:t>19.03.2021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E3AC-0677-4BC5-A4C4-2586F9E05F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8A50-B4C0-481B-811C-C3762EBCCA61}" type="datetimeFigureOut">
              <a:rPr lang="pl-PL" smtClean="0"/>
              <a:pPr/>
              <a:t>19.03.2021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E3AC-0677-4BC5-A4C4-2586F9E05F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8A50-B4C0-481B-811C-C3762EBCCA61}" type="datetimeFigureOut">
              <a:rPr lang="pl-PL" smtClean="0"/>
              <a:pPr/>
              <a:t>19.03.2021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E3AC-0677-4BC5-A4C4-2586F9E05F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8A50-B4C0-481B-811C-C3762EBCCA61}" type="datetimeFigureOut">
              <a:rPr lang="pl-PL" smtClean="0"/>
              <a:pPr/>
              <a:t>19.03.2021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E3AC-0677-4BC5-A4C4-2586F9E05FD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8A50-B4C0-481B-811C-C3762EBCCA61}" type="datetimeFigureOut">
              <a:rPr lang="pl-PL" smtClean="0"/>
              <a:pPr/>
              <a:t>19.03.2021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E3AC-0677-4BC5-A4C4-2586F9E05FD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28A50-B4C0-481B-811C-C3762EBCCA61}" type="datetimeFigureOut">
              <a:rPr lang="pl-PL" smtClean="0"/>
              <a:pPr/>
              <a:t>19.03.2021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FE3AC-0677-4BC5-A4C4-2586F9E05FD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FF28A50-B4C0-481B-811C-C3762EBCCA61}" type="datetimeFigureOut">
              <a:rPr lang="pl-PL" smtClean="0"/>
              <a:pPr/>
              <a:t>19.03.2021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84FE3AC-0677-4BC5-A4C4-2586F9E05FD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radnikzdrowie.pl/seks/choroby-intymne/aids-przyczyny-i-objawy-aa-7EFd-nwWk-1sR1.html" TargetMode="External"/><Relationship Id="rId2" Type="http://schemas.openxmlformats.org/officeDocument/2006/relationships/hyperlink" Target="https://www.poradnikzdrowie.pl/seks/choroby-intymne/czym-rozni-sie-hiv-od-aids-aa-NdnA-NAii-wjCm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hyperlink" Target="https://www.temysli.pl/76095/Czas_i_zdrowie_to_dwa_cenne_skarby_ktorych_nie_rozpoznajem.html" TargetMode="External"/><Relationship Id="rId4" Type="http://schemas.openxmlformats.org/officeDocument/2006/relationships/hyperlink" Target="https://portal.abczdrowie.pl/hi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8600" y="1628801"/>
            <a:ext cx="5567536" cy="2101952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HIV a AIDS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PROFILAKTYKA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dtytuł 2"/>
          <p:cNvSpPr txBox="1">
            <a:spLocks/>
          </p:cNvSpPr>
          <p:nvPr/>
        </p:nvSpPr>
        <p:spPr>
          <a:xfrm>
            <a:off x="1403648" y="386104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„Czas i zdrowie to dwa cenne skarby, których nie rozpoznajemy </a:t>
            </a:r>
          </a:p>
          <a:p>
            <a:pPr algn="r"/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i nie doceniamy dopóki się nie wyczerpią”.</a:t>
            </a:r>
          </a:p>
          <a:p>
            <a:pPr algn="r"/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pl-PL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gr Marzena Serafińska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4961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332656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Żadne z rutynowych badań laboratoryjnych nie jest w stanie wykryć zakażenia – można je stwierdzić tylko wykonując specjalny test na obecność przeciwciał anty-HIV.</a:t>
            </a:r>
          </a:p>
          <a:p>
            <a:endParaRPr lang="pl-PL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Test należy wykonać najwcześniej po upływie 3 miesięcy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od momentu potencjalnego zakażenia, ponieważ każdy organizm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 innym tempie produkuje przeciwciała i zbyt wczesne badanie może dać fałszywie ujemny wynik.</a:t>
            </a:r>
            <a:endParaRPr lang="pl-PL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2121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908720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HIV jest nieuleczalny, ale współczesna medycyna jest w stanie skutecznie przedłużyć życie zarażonego pacjenta.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Leczenie polega na przyjmowaniu leków antyretrowirusowych, które spowalniają namnażanie się wirusa w organizmie.</a:t>
            </a:r>
          </a:p>
          <a:p>
            <a:endParaRPr lang="pl-PL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HIV to nie wyrok.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Wcześnie zdiagnozowane osoby HIV-pozytywne, poddane leczeniu, mogą cieszyć się równie długim życiem, co osoby HIV-negatywne.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To jak życie z inną chorobą przewlekłą - trzeba się leczyć, ale można też pracować, budować bliskie relacje, mieć rodzinę.</a:t>
            </a:r>
            <a:endParaRPr lang="pl-PL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3191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908720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Profilaktyka HIV jest ważna. </a:t>
            </a:r>
          </a:p>
          <a:p>
            <a:endParaRPr lang="pl-PL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Jednakże nie należy izolować się od społeczeństwa z tego powodu.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Populacja zarażonych HIV w Polsce stale rośnie, jednak droga zainfekowania nie jest prosta.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Nie zarazimy się poprzez dotyk, pocałunek czy przebywanie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 pobliżu chorego.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Warto mieć to na uwadze, aby nie urazić uczuć innych osób.</a:t>
            </a:r>
            <a:endParaRPr lang="pl-PL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9799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43608" y="1124744"/>
            <a:ext cx="71287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Niemal każdy przypadek HIV prędzej czy później doprowadza do rozwoju AIDS.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Czas ten może wynosić kilkanaście lat, a przypadku wcześnie podjętej terapii antyretrowirusowej – nawet kilkadziesiąt lat.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Zgodnie z dzisiejszym stanem badań AIDS jest chorobą nieuleczalną i prowadzi do śmierci.</a:t>
            </a:r>
            <a:endParaRPr lang="pl-PL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4349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692696"/>
            <a:ext cx="86409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 smtClean="0"/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AIDS, z angielskiego </a:t>
            </a:r>
            <a:r>
              <a:rPr lang="pl-PL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Acquired</a:t>
            </a:r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Immune</a:t>
            </a:r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Deficiency</a:t>
            </a:r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Syndrome</a:t>
            </a:r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, to zespół nabytego niedoboru odporności.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Jest końcowym etapem zakażenia HIV, który ujawnia się po wielu latach jego nosicielstwa.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Nie jest więc oddzielnym wirusem, lecz najbardziej zaawansowanym stadium choroby, w którym układ immunologiczny osoby chorej jest niemal całkowicie wyniszczony.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Pacjent częściej niż osoby zdrowe zapada na infekcje (np. zapalenie płuc, które w przypadku nosiciela HIV może być chorobą śmiertelną), jest też bardziej narażony na rozwój nowotworów.</a:t>
            </a:r>
            <a:endParaRPr lang="pl-PL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0062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692696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Początkowe objawy  AIDS.</a:t>
            </a:r>
          </a:p>
          <a:p>
            <a:pPr algn="ctr"/>
            <a:endParaRPr lang="pl-PL" sz="2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 zakażeniu wirusem HIV dopiero po ponad miesiącu mogą pojawić się pierwsze objawy AIDS.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Chory nie ma pojęcia, że został zakażony.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Dzieje się tak dlatego, że początkowe objawy AIDS wskazują na grypę. Chory ma dreszcze, boli go głowa i gorączkuje. Pojawiają się objawy AIDS tzw. łamania w kościach i bóle mięśni. Może też pojawić się  wysypka. W jamie ustnej czasami występują afty i zmiany na błonie śluzowej. Zazwyczaj jest to bagatelizowane, gdyż wszelkie objawy zanikają po okresie jednego lub dwóch tygodni.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Choroba rozwija się w organizmie człowieka niszcząc jego układ odpornościowy.</a:t>
            </a:r>
            <a:endParaRPr lang="pl-PL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9492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980728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Objawy AIDS nie wywołują niepokoju u osoby zakażonej, gdyż na początku nie zdaje ona sobie sprawy  z niebezpieczeństwa.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Chory czuje ciągłe zmęczenie i budzi się w nocy spocony.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Jest też osłabiony. Jego węzły chłonne są powiększone.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Taki stan może trwać nawet przez kilka lat.</a:t>
            </a:r>
            <a:endParaRPr lang="pl-PL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8367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332656"/>
            <a:ext cx="7344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Pełne objawy AIDS.</a:t>
            </a:r>
          </a:p>
          <a:p>
            <a:endParaRPr lang="pl-PL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Objawy AIDS początkowo są związane z zaburzeniami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 układzie nerwowym.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Pojawiają się bóle w różnych częściach ciała.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Chory coraz bardziej słabnie, co ma również związek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z coraz bardziej postępującym zanikiem tkanki mięśniowej.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 pewnym czasie zakończenia nerwowe przestają funkcjonować i zaczynają pojawiać się zaburzenia czucia.</a:t>
            </a:r>
            <a:endParaRPr lang="pl-PL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828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188640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Objawy AIDS, to również problemy ze spożywaniem pokarmów, które nie są właściwie wchłaniane.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Pojawiają się nudności i wymioty, a także częste gwałtowne biegunki. Chory ma zawroty i powracające bóle głowy. Pojawiają się zaburzenia pamięci, dlatego osoby uczące się często mają problemy z przyswojeniem danego materiału. Objawy AIDS związane są też z występowaniem drożdżycy oraz grzybicy.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Zaczynają się rozwijać poważne choroby związane z płucami, czyli atypowe zapalenie płuc, a także gruźlica.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Może wystąpić zapalenie mózgu, a także opon mózgowo-rdzeniowych. Na skórze pojawiają się zmiany, które mają charakter rumieniowy w postaci cieknącej.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Objawy AIDS, to także niedokrwistość, pojawianie się chorób nowotworowych oraz małopłytkowość.</a:t>
            </a:r>
            <a:endParaRPr lang="pl-PL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3149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404664"/>
            <a:ext cx="770485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pPr algn="ctr"/>
            <a:r>
              <a:rPr lang="pl-PL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Leczenie objawów AIDS.</a:t>
            </a:r>
          </a:p>
          <a:p>
            <a:endParaRPr lang="pl-PL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 osób zarażonych wirusem HIV można powstrzymać dalszy rozwój choroby, gdy zostanie ona wcześnie zdiagnozowana na podstawie wczesnych objawów AIDS, a lekarz zaleci im przyjmowanie odpowiednich leków.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Kiedy pojawią się pełne objawy AIDS również stosuje się leczenie farmaceutykami.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Wpływają one na osłabienie dolegliwości i doraźne zmniejszenie skutków.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Rozwój objawów AIDS powoduje pojawianie się nowych chorób i schorzeń.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Wtedy stosuje się właściwe leki dla konkretnej dolegliwości.</a:t>
            </a:r>
            <a:endParaRPr lang="pl-PL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5139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83568" y="476673"/>
            <a:ext cx="81369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HIV a AIDS</a:t>
            </a:r>
          </a:p>
          <a:p>
            <a:endParaRPr lang="pl-PL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Bardzo często te dwa pojęcia są stosowane zamiennie.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Tymczasem to duży błąd, ponieważ HIV i AIDS to nie to samo.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Wirus HIV może w przyszłości doprowadzić do rozwoju AIDS, czyli zespołu niedoboru odporności.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AIDS jest chorobą nieuleczalną i najczęściej doprowadza do śmierci w ciągu kilku lat.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Jednak nie zawsze zakażenie wirusem HIV wiąże się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z rozwojem AIDS.</a:t>
            </a:r>
            <a:endParaRPr lang="pl-PL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4980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404664"/>
            <a:ext cx="76328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Różnice między HIV a AIDS:</a:t>
            </a:r>
          </a:p>
          <a:p>
            <a:pPr algn="ctr"/>
            <a:endParaRPr lang="pl-PL" sz="2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zarazić można się tylko wirusem HIV, AIDS to końcowe stadium zarażenia;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nie można mieć AIDS bez wcześniejszego zarażenia HIV;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HIV przez długi czas nie daje żadnych objawów, AIDS powoduje zwiększoną zapadalność na szereg chorób – zwłaszcza zapalenie płuc, gruźlicę, zakażenia grzybicze, nowotwory, choroby skóry takie jak opryszczka, półpasiec;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terapia antyretrowirusowa spowalnia zarówno rozwój HIV, jak i AIDS – w przypadku leczenia HIV można wydłużyć życie pacjenta nawet o kilkadziesiąt lat, w przypadku AIDS o 2-3 lata.</a:t>
            </a:r>
            <a:endParaRPr lang="pl-PL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7771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79512" y="332656"/>
            <a:ext cx="777686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Netografia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;</a:t>
            </a:r>
            <a:endParaRPr lang="pl-PL" sz="1600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endParaRPr lang="pl-PL" sz="1600" dirty="0" smtClean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r>
              <a:rPr lang="pl-PL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https://www.poradnikzdrowie.pl/seks/choroby-intymne/czym-rozni-sie-hiv-od-aids-aa-NdnA-NAii-wjCm.html#czym-jest-aids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https://www.poradnikzdrowie.pl/seks/choroby-intymne/aids-przyczyny-i-objawy-aa-7EFd-nwWk-1sR1.html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6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https://www.poradnikzdrowie.pl/seks/choroby-intymne/czym-rozni-sie-hiv-od-aids-aa-NdnA-NAii-wjCm.html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6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https://portal.abczdrowie.pl/hiv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6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https://www.temysli.pl/76095/Czas_i_zdrowie_to_dwa_cenne_skarby_ktorych_nie_rozpoznajem.html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797152"/>
            <a:ext cx="292417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0945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764704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AIDS wywoływany przez wirusa HIV ma kilka etapów rozwoju.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Początkową fazą jest faza inkubacji wirusa HIV.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Następny etap to okres ostrych objawów HIV.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Występuje on jednak u około 60 proc. zarażonych wirusem HIV i ma mało charakterystyczne objawy, które znikają samoistnie po około 1-2 tygodniach.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Jedynym typowym charakterystycznym wskaźnikiem jest spadek limfocytów T CD4+.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Spowodowane jest to bardzo szybką replikacją wirusa HIV. Następuje wtedy krótkotrwały spadek odporności.</a:t>
            </a:r>
            <a:endParaRPr lang="pl-PL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4172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908720"/>
            <a:ext cx="74168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Charakterystyka wirusa HIV</a:t>
            </a:r>
          </a:p>
          <a:p>
            <a:endParaRPr lang="pl-PL" sz="2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HIV, czyli </a:t>
            </a:r>
            <a:r>
              <a:rPr lang="pl-PL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human</a:t>
            </a:r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immunodeficiency</a:t>
            </a:r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to wirus,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który uszkadza system odpornościowy.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Niszczy odporność w ukryciu i powoli.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Takie działanie wirusa doprowadza do tak znacznego osłabienia systemu immunologicznego, że organizm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nie radzi sobie nawet z najmniejszymi infekcjami.</a:t>
            </a:r>
            <a:endParaRPr lang="pl-PL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1648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474345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Pierwsze objawy HIV</a:t>
            </a:r>
          </a:p>
          <a:p>
            <a:pPr algn="ctr"/>
            <a:endParaRPr lang="pl-PL" sz="2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Przez wiele lat od zakażenia wirus HIV może nie dawać żadnych objawów. Pierwsze objawy zakażenia wirusem HIV mogą wystąpić w ciągu 3–6 tygodni od momentu przeniesienia wirusa HIV, ale równie dobrze mogą się nie ujawniać przez wiele lat.</a:t>
            </a:r>
          </a:p>
          <a:p>
            <a:endParaRPr lang="pl-PL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We wczesnym stadium objawy wirusa HIV przypominają zwykłe przeziębienie. Jest to tzw. stadium asymptomatyczne, które przechodzi później w fazę utajenia. Wraz z działaniem wirusa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 organizmie zarażony zaczyna odczuwać bardziej konkretne, kliniczne objawy HIV, związane z wciąż obniżająca się odpornością. Można zaobserwować wtedy powiększenie węzłów chłonnych, śledziony, nocne poty, spadek masy ciała. Nosiciel odczuwa zmęczenie, ma gorączkę, dokuczają mu biegunki.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Objawem HIV są też infekcje wątrobowe, bóle mięśni i stawów.</a:t>
            </a:r>
            <a:endParaRPr lang="pl-PL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94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692697"/>
            <a:ext cx="81369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 wystąpieniu opisanych wcześniej objawów, w czasie 7-14 dni wirus HIV przechodzi w formę przewlekłą, pozbawioną objawów. Faza ta może trwać od dwóch do kilkunastu nawet lat. Najczęściej w pierwszych latach od przejścia fazy ostrej HIV nie daje żadnych objawów, mogą jedynie utrzymywać się lekko powiększone węzły chłonne. Poziom limfocytów w ciele chorego wciąż spada, chory zaś zaraża kolejne osoby.</a:t>
            </a:r>
          </a:p>
          <a:p>
            <a:endParaRPr lang="pl-PL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 miarę jak wirus postępuje, układ odpornościowy coraz bardziej ulega zniszczeniu, u pacjenta mogą pojawić się objawy, które nie są jeszcze dla AIDS typowe, lecz wskazują na zaawansowane już stadium zakażenia.</a:t>
            </a:r>
          </a:p>
          <a:p>
            <a:endParaRPr lang="pl-PL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4784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620688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Objawy, których chory może doświadczyć w przewlekłej fazie to</a:t>
            </a:r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pl-PL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gorączka,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zmęczenie,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nocne poty,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powiększenie węzłów chłonnych,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powiększenie śledziony,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anoreksja,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biegunka,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utrata wagi,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drożdżyca jamy ustnej,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powracające infekcje wątrobowe.</a:t>
            </a:r>
            <a:endParaRPr lang="pl-PL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5971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08614" y="620687"/>
            <a:ext cx="812382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 TEN SPOSÓB MOŻESZ ZARAZIĆ SIĘ HIV</a:t>
            </a:r>
          </a:p>
          <a:p>
            <a:endParaRPr lang="pl-PL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Kontakt z krwią, np. w wyniku zabiegu, czy wypadku.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Kontakty seksualne: waginalne, analne, oralne.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Z matki na dziecko: poród i karmienie piersią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Zażywanie narkotyków: niesterylne igły, dzielenie zwijek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do wciągania narkotyków.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Wykonywanie zabiegów kosmetycznych i tatuaży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 niesterylnych warunkach.</a:t>
            </a:r>
          </a:p>
          <a:p>
            <a:endParaRPr lang="pl-PL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4015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620688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 TEN SPOSÓB NIE ZARAZISZ SIE HIV</a:t>
            </a:r>
          </a:p>
          <a:p>
            <a:pPr algn="ctr"/>
            <a:endParaRPr lang="pl-PL" sz="2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Przebywanie w jednym pomieszczeniu z osobą HIV-pozytywną.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Dotyk, np. uścisk dłoni czy przytulenie.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Udostępnianie przedmiotów osobistych, np. picie lub jedzenie 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z tego samego naczynia (należy jednak korzystać z osobnych maszynek do golenia i szczoteczek do zębów2).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Pływanie razem w basenie lub korzystanie z łazienki.</a:t>
            </a:r>
          </a:p>
          <a:p>
            <a:r>
              <a:rPr lang="pl-PL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 Ukąszenie komara.</a:t>
            </a:r>
            <a:endParaRPr lang="pl-PL" sz="2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6153030"/>
      </p:ext>
    </p:extLst>
  </p:cSld>
  <p:clrMapOvr>
    <a:masterClrMapping/>
  </p:clrMapOvr>
</p:sld>
</file>

<file path=ppt/theme/theme1.xml><?xml version="1.0" encoding="utf-8"?>
<a:theme xmlns:a="http://schemas.openxmlformats.org/drawingml/2006/main" name="Strzecha">
  <a:themeElements>
    <a:clrScheme name="Strzech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rzech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79</TotalTime>
  <Words>1467</Words>
  <Application>Microsoft Office PowerPoint</Application>
  <PresentationFormat>Pokaz na ekranie (4:3)</PresentationFormat>
  <Paragraphs>148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Strzecha</vt:lpstr>
      <vt:lpstr>HIV a AIDS PROFILAKTYKA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</vt:vector>
  </TitlesOfParts>
  <Company>Sil-art Rycho444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 a AIDS P</dc:title>
  <dc:creator>Marzena</dc:creator>
  <cp:lastModifiedBy>Adax</cp:lastModifiedBy>
  <cp:revision>11</cp:revision>
  <dcterms:created xsi:type="dcterms:W3CDTF">2021-01-15T18:35:19Z</dcterms:created>
  <dcterms:modified xsi:type="dcterms:W3CDTF">2021-03-19T09:13:02Z</dcterms:modified>
</cp:coreProperties>
</file>